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4"/>
  </p:notesMasterIdLst>
  <p:sldIdLst>
    <p:sldId id="256" r:id="rId2"/>
    <p:sldId id="266" r:id="rId3"/>
    <p:sldId id="267" r:id="rId4"/>
    <p:sldId id="268" r:id="rId5"/>
    <p:sldId id="269" r:id="rId6"/>
    <p:sldId id="258" r:id="rId7"/>
    <p:sldId id="260" r:id="rId8"/>
    <p:sldId id="261" r:id="rId9"/>
    <p:sldId id="271" r:id="rId10"/>
    <p:sldId id="262" r:id="rId11"/>
    <p:sldId id="263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7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095"/>
    <p:restoredTop sz="94703"/>
  </p:normalViewPr>
  <p:slideViewPr>
    <p:cSldViewPr snapToGrid="0">
      <p:cViewPr varScale="1">
        <p:scale>
          <a:sx n="63" d="100"/>
          <a:sy n="63" d="100"/>
        </p:scale>
        <p:origin x="184" y="1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imberlyadams/Documents/Bellevue%20Masters%20in%20Data%20Science/640%20Data%20Visualization/Weeks%203%20and%204/NHTSA-FAR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imberlyadams/Downloads/figure_02.xls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Fatal Vehicle Crashes Per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FF97A5"/>
            </a:solidFill>
            <a:ln>
              <a:noFill/>
            </a:ln>
            <a:effectLst/>
          </c:spPr>
          <c:invertIfNegative val="0"/>
          <c:cat>
            <c:strRef>
              <c:f>Sheet1!$A$2:$B$28</c:f>
              <c:strCache>
                <c:ptCount val="27"/>
                <c:pt idx="0">
                  <c:v>1994 </c:v>
                </c:pt>
                <c:pt idx="1">
                  <c:v>1995 </c:v>
                </c:pt>
                <c:pt idx="2">
                  <c:v>1996 </c:v>
                </c:pt>
                <c:pt idx="3">
                  <c:v>1997 </c:v>
                </c:pt>
                <c:pt idx="4">
                  <c:v>1998 </c:v>
                </c:pt>
                <c:pt idx="5">
                  <c:v>1999 </c:v>
                </c:pt>
                <c:pt idx="6">
                  <c:v>2000 </c:v>
                </c:pt>
                <c:pt idx="7">
                  <c:v>2001 </c:v>
                </c:pt>
                <c:pt idx="8">
                  <c:v>2002 </c:v>
                </c:pt>
                <c:pt idx="9">
                  <c:v>2003 </c:v>
                </c:pt>
                <c:pt idx="10">
                  <c:v>2004 </c:v>
                </c:pt>
                <c:pt idx="11">
                  <c:v>2005 </c:v>
                </c:pt>
                <c:pt idx="12">
                  <c:v>2006 </c:v>
                </c:pt>
                <c:pt idx="13">
                  <c:v>2007 </c:v>
                </c:pt>
                <c:pt idx="14">
                  <c:v>2008 </c:v>
                </c:pt>
                <c:pt idx="15">
                  <c:v>2009 </c:v>
                </c:pt>
                <c:pt idx="16">
                  <c:v>2010 </c:v>
                </c:pt>
                <c:pt idx="17">
                  <c:v>2011 </c:v>
                </c:pt>
                <c:pt idx="18">
                  <c:v>2012 </c:v>
                </c:pt>
                <c:pt idx="19">
                  <c:v>2013 </c:v>
                </c:pt>
                <c:pt idx="20">
                  <c:v>2014 </c:v>
                </c:pt>
                <c:pt idx="21">
                  <c:v>2015 </c:v>
                </c:pt>
                <c:pt idx="22">
                  <c:v>2016 </c:v>
                </c:pt>
                <c:pt idx="23">
                  <c:v>2017 </c:v>
                </c:pt>
                <c:pt idx="24">
                  <c:v>2018 </c:v>
                </c:pt>
                <c:pt idx="25">
                  <c:v>2019 </c:v>
                </c:pt>
                <c:pt idx="26">
                  <c:v>2020 </c:v>
                </c:pt>
              </c:strCache>
            </c:strRef>
          </c:cat>
          <c:val>
            <c:numRef>
              <c:f>Sheet1!$C$2:$C$28</c:f>
              <c:numCache>
                <c:formatCode>#,##0</c:formatCode>
                <c:ptCount val="27"/>
                <c:pt idx="0">
                  <c:v>36254</c:v>
                </c:pt>
                <c:pt idx="1">
                  <c:v>37241</c:v>
                </c:pt>
                <c:pt idx="2">
                  <c:v>37494</c:v>
                </c:pt>
                <c:pt idx="3">
                  <c:v>37324</c:v>
                </c:pt>
                <c:pt idx="4">
                  <c:v>37107</c:v>
                </c:pt>
                <c:pt idx="5">
                  <c:v>37140</c:v>
                </c:pt>
                <c:pt idx="6">
                  <c:v>37526</c:v>
                </c:pt>
                <c:pt idx="7">
                  <c:v>37862</c:v>
                </c:pt>
                <c:pt idx="8">
                  <c:v>38491</c:v>
                </c:pt>
                <c:pt idx="9">
                  <c:v>38477</c:v>
                </c:pt>
                <c:pt idx="10">
                  <c:v>38444</c:v>
                </c:pt>
                <c:pt idx="11">
                  <c:v>39252</c:v>
                </c:pt>
                <c:pt idx="12">
                  <c:v>38648</c:v>
                </c:pt>
                <c:pt idx="13">
                  <c:v>37435</c:v>
                </c:pt>
                <c:pt idx="14">
                  <c:v>34172</c:v>
                </c:pt>
                <c:pt idx="15">
                  <c:v>30862</c:v>
                </c:pt>
                <c:pt idx="16">
                  <c:v>30296</c:v>
                </c:pt>
                <c:pt idx="17">
                  <c:v>29867</c:v>
                </c:pt>
                <c:pt idx="18">
                  <c:v>31006</c:v>
                </c:pt>
                <c:pt idx="19">
                  <c:v>30202</c:v>
                </c:pt>
                <c:pt idx="20">
                  <c:v>30056</c:v>
                </c:pt>
                <c:pt idx="21">
                  <c:v>32538</c:v>
                </c:pt>
                <c:pt idx="22">
                  <c:v>34748</c:v>
                </c:pt>
                <c:pt idx="23">
                  <c:v>34560</c:v>
                </c:pt>
                <c:pt idx="24">
                  <c:v>33919</c:v>
                </c:pt>
                <c:pt idx="25">
                  <c:v>33487</c:v>
                </c:pt>
                <c:pt idx="26">
                  <c:v>35766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9A-1341-8030-E701BCFD38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"/>
        <c:overlap val="-27"/>
        <c:axId val="1799060304"/>
        <c:axId val="1799062032"/>
      </c:barChart>
      <c:catAx>
        <c:axId val="17990603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9062032"/>
        <c:crosses val="autoZero"/>
        <c:auto val="1"/>
        <c:lblAlgn val="ctr"/>
        <c:lblOffset val="100"/>
        <c:noMultiLvlLbl val="0"/>
      </c:catAx>
      <c:valAx>
        <c:axId val="179906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Fatal Crashes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9060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1"/>
          <c:order val="0"/>
          <c:tx>
            <c:strRef>
              <c:f>Figure_02_Data!$A$5</c:f>
              <c:strCache>
                <c:ptCount val="1"/>
                <c:pt idx="0">
                  <c:v>Personal Vehicle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Figure_02_Data!$B$3:$F$3</c:f>
              <c:strCache>
                <c:ptCount val="5"/>
                <c:pt idx="0">
                  <c:v>50-499</c:v>
                </c:pt>
                <c:pt idx="1">
                  <c:v>500-749</c:v>
                </c:pt>
                <c:pt idx="2">
                  <c:v>750-999</c:v>
                </c:pt>
                <c:pt idx="3">
                  <c:v>1000-1499</c:v>
                </c:pt>
                <c:pt idx="4">
                  <c:v>1500+</c:v>
                </c:pt>
              </c:strCache>
            </c:strRef>
          </c:cat>
          <c:val>
            <c:numRef>
              <c:f>Figure_02_Data!$B$5:$F$5</c:f>
              <c:numCache>
                <c:formatCode>0.0</c:formatCode>
                <c:ptCount val="5"/>
                <c:pt idx="0">
                  <c:v>95.39</c:v>
                </c:pt>
                <c:pt idx="1">
                  <c:v>61.84</c:v>
                </c:pt>
                <c:pt idx="2">
                  <c:v>42.27</c:v>
                </c:pt>
                <c:pt idx="3">
                  <c:v>31.54</c:v>
                </c:pt>
                <c:pt idx="4">
                  <c:v>14.76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D3-594A-B18E-0CDB65831A0F}"/>
            </c:ext>
          </c:extLst>
        </c:ser>
        <c:ser>
          <c:idx val="2"/>
          <c:order val="1"/>
          <c:tx>
            <c:strRef>
              <c:f>Figure_02_Data!$A$6</c:f>
              <c:strCache>
                <c:ptCount val="1"/>
                <c:pt idx="0">
                  <c:v>Air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cat>
            <c:strRef>
              <c:f>Figure_02_Data!$B$3:$F$3</c:f>
              <c:strCache>
                <c:ptCount val="5"/>
                <c:pt idx="0">
                  <c:v>50-499</c:v>
                </c:pt>
                <c:pt idx="1">
                  <c:v>500-749</c:v>
                </c:pt>
                <c:pt idx="2">
                  <c:v>750-999</c:v>
                </c:pt>
                <c:pt idx="3">
                  <c:v>1000-1499</c:v>
                </c:pt>
                <c:pt idx="4">
                  <c:v>1500+</c:v>
                </c:pt>
              </c:strCache>
            </c:strRef>
          </c:cat>
          <c:val>
            <c:numRef>
              <c:f>Figure_02_Data!$B$6:$F$6</c:f>
              <c:numCache>
                <c:formatCode>0.0</c:formatCode>
                <c:ptCount val="5"/>
                <c:pt idx="0">
                  <c:v>1.55</c:v>
                </c:pt>
                <c:pt idx="1">
                  <c:v>33.72</c:v>
                </c:pt>
                <c:pt idx="2">
                  <c:v>55.23</c:v>
                </c:pt>
                <c:pt idx="3">
                  <c:v>65.569999999999993</c:v>
                </c:pt>
                <c:pt idx="4">
                  <c:v>82.06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ED3-594A-B18E-0CDB65831A0F}"/>
            </c:ext>
          </c:extLst>
        </c:ser>
        <c:ser>
          <c:idx val="3"/>
          <c:order val="2"/>
          <c:tx>
            <c:strRef>
              <c:f>Figure_02_Data!$A$7</c:f>
              <c:strCache>
                <c:ptCount val="1"/>
                <c:pt idx="0">
                  <c:v>Bus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Figure_02_Data!$B$3:$F$3</c:f>
              <c:strCache>
                <c:ptCount val="5"/>
                <c:pt idx="0">
                  <c:v>50-499</c:v>
                </c:pt>
                <c:pt idx="1">
                  <c:v>500-749</c:v>
                </c:pt>
                <c:pt idx="2">
                  <c:v>750-999</c:v>
                </c:pt>
                <c:pt idx="3">
                  <c:v>1000-1499</c:v>
                </c:pt>
                <c:pt idx="4">
                  <c:v>1500+</c:v>
                </c:pt>
              </c:strCache>
            </c:strRef>
          </c:cat>
          <c:val>
            <c:numRef>
              <c:f>Figure_02_Data!$B$7:$F$7</c:f>
              <c:numCache>
                <c:formatCode>0.0</c:formatCode>
                <c:ptCount val="5"/>
                <c:pt idx="0">
                  <c:v>2.08</c:v>
                </c:pt>
                <c:pt idx="1">
                  <c:v>3.34</c:v>
                </c:pt>
                <c:pt idx="2">
                  <c:v>1.49</c:v>
                </c:pt>
                <c:pt idx="3">
                  <c:v>1.54</c:v>
                </c:pt>
                <c:pt idx="4">
                  <c:v>1.35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ED3-594A-B18E-0CDB65831A0F}"/>
            </c:ext>
          </c:extLst>
        </c:ser>
        <c:ser>
          <c:idx val="4"/>
          <c:order val="3"/>
          <c:tx>
            <c:strRef>
              <c:f>Figure_02_Data!$A$8</c:f>
              <c:strCache>
                <c:ptCount val="1"/>
                <c:pt idx="0">
                  <c:v>Train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cat>
            <c:strRef>
              <c:f>Figure_02_Data!$B$3:$F$3</c:f>
              <c:strCache>
                <c:ptCount val="5"/>
                <c:pt idx="0">
                  <c:v>50-499</c:v>
                </c:pt>
                <c:pt idx="1">
                  <c:v>500-749</c:v>
                </c:pt>
                <c:pt idx="2">
                  <c:v>750-999</c:v>
                </c:pt>
                <c:pt idx="3">
                  <c:v>1000-1499</c:v>
                </c:pt>
                <c:pt idx="4">
                  <c:v>1500+</c:v>
                </c:pt>
              </c:strCache>
            </c:strRef>
          </c:cat>
          <c:val>
            <c:numRef>
              <c:f>Figure_02_Data!$B$8:$F$8</c:f>
              <c:numCache>
                <c:formatCode>0.0</c:formatCode>
                <c:ptCount val="5"/>
                <c:pt idx="0">
                  <c:v>0.8</c:v>
                </c:pt>
                <c:pt idx="1">
                  <c:v>1.01</c:v>
                </c:pt>
                <c:pt idx="2">
                  <c:v>0.88</c:v>
                </c:pt>
                <c:pt idx="3">
                  <c:v>0.68</c:v>
                </c:pt>
                <c:pt idx="4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ED3-594A-B18E-0CDB65831A0F}"/>
            </c:ext>
          </c:extLst>
        </c:ser>
        <c:ser>
          <c:idx val="5"/>
          <c:order val="4"/>
          <c:tx>
            <c:strRef>
              <c:f>Figure_02_Data!$A$9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Figure_02_Data!$B$3:$F$3</c:f>
              <c:strCache>
                <c:ptCount val="5"/>
                <c:pt idx="0">
                  <c:v>50-499</c:v>
                </c:pt>
                <c:pt idx="1">
                  <c:v>500-749</c:v>
                </c:pt>
                <c:pt idx="2">
                  <c:v>750-999</c:v>
                </c:pt>
                <c:pt idx="3">
                  <c:v>1000-1499</c:v>
                </c:pt>
                <c:pt idx="4">
                  <c:v>1500+</c:v>
                </c:pt>
              </c:strCache>
            </c:strRef>
          </c:cat>
          <c:val>
            <c:numRef>
              <c:f>Figure_02_Data!$B$9:$F$9</c:f>
              <c:numCache>
                <c:formatCode>0.0</c:formatCode>
                <c:ptCount val="5"/>
                <c:pt idx="0">
                  <c:v>0.17</c:v>
                </c:pt>
                <c:pt idx="1">
                  <c:v>0.1</c:v>
                </c:pt>
                <c:pt idx="2">
                  <c:v>0.13</c:v>
                </c:pt>
                <c:pt idx="3">
                  <c:v>0.69</c:v>
                </c:pt>
                <c:pt idx="4">
                  <c:v>0.98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ED3-594A-B18E-0CDB65831A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8"/>
        <c:overlap val="100"/>
        <c:axId val="57559951"/>
        <c:axId val="57561679"/>
      </c:barChart>
      <c:catAx>
        <c:axId val="5755995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Trip</a:t>
                </a:r>
                <a:r>
                  <a:rPr lang="en-US" baseline="0"/>
                  <a:t> Length (miles)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561679"/>
        <c:crosses val="autoZero"/>
        <c:auto val="1"/>
        <c:lblAlgn val="ctr"/>
        <c:lblOffset val="100"/>
        <c:noMultiLvlLbl val="0"/>
      </c:catAx>
      <c:valAx>
        <c:axId val="5756167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Percentage of Trips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5599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099B9E-7A8B-3F41-A6CD-E6DC865A93D3}" type="datetimeFigureOut">
              <a:rPr lang="en-US" smtClean="0"/>
              <a:t>10/3/23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05B89-FF40-CB40-AEC1-7241315F4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3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05B89-FF40-CB40-AEC1-7241315F48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506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05B89-FF40-CB40-AEC1-7241315F48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18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107F1-7B94-9024-DE7D-82750299C1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5C867-8DFF-D146-4602-159411142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40165-0EFA-2DC2-DD7E-DF1E31389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BD2E0-6879-3E68-0DE0-2ECA7ED93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10F53-3B27-8EE8-7D49-F0E0E4249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370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CD332-B11B-83FB-E636-33AD76D4A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C019E5-B2D9-9422-F45E-86C8AB722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295ED-9108-245D-EC67-3BE27ECD1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6915B-1CBB-1ECE-9339-AF5AF2B89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F36A9-F324-83E0-0333-DBC410FA1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427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A3CF85-7D6C-34E5-A6AC-1FEE7D3197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146B11-2205-10C2-C1FF-4BDE77F4D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50B0C-FCA6-E2BC-6310-D5A93DDE3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31C3B-BD4B-9F14-CAA3-04FF56B99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D74EC-6E9F-8FF0-BDEA-BFD21E246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86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1A7B2-E816-8F0C-AFB6-E3D4D85CF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BB954-4579-391A-0A38-82ADEF862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32E02-F752-762C-2C72-6BC536265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F495E-9FAE-5098-2D0A-DC2BE94F0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61E03-9674-BDBE-6E99-3295A7E80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7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8B726-15C5-AA33-A628-B327EC0F4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9A5B23-ECDD-983A-7891-5725BB40B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FFAFF3-A225-92AF-C151-26516FBD9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8C629-83C5-773D-764A-506E8B0F3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F4341-7618-3841-6934-F47FBFB0F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02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7DA3C-2517-789C-A089-BAF5379E0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08EA9-3B44-6784-D586-C6789E129D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5B8C97-9A2B-AC90-2A78-1FD61EF268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824153-2FC3-0BCB-DB39-B7CE200B2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8E71C6-22F3-D1AC-D496-3632C703D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00D9B-9515-784B-5970-A95CB56F9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474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8E6F7-FE2E-893A-0550-9AEFA3E68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ADCC01-DB7B-9093-BC41-CE8164E9F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4E2350-6E95-3CEF-F7F8-5046BB0BE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6AA7D6-A719-D30A-45A7-CA7F5C3473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7150E-1BB2-5566-647F-0979A3B6D5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D53A28-D6A3-93D0-E3A5-FF6B9E39C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31AF35-4D28-A9B3-2AE0-542EADB28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1ECDD2-CF88-C20E-7C55-329D81866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679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0FB45-12F8-8DA5-C60C-254B86894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C5B877-B0A3-E4C8-4282-1DD80B012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8D717-FBA8-41E9-13A3-D016DC09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49434-4241-CBD5-6540-23313D59B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480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B3447F-E8CA-955C-7342-B13C7CCCA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0F3A49-88AA-5EA7-59F9-B539FE812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B93535-0509-2626-D1E5-3B0D14C39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44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7A4F8-D23F-F250-9BFE-632EBF21E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B6154-4839-E713-FB0C-C175B56E1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8D616F-182A-84BD-294C-6B1001DF28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2FC378-F2A3-0A6E-3EAB-B0031DF43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71129D-4F41-FBE5-A2A6-C2525DD3B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D0C5B-9B20-1F4E-B81D-96CB44C6F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51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A4C1A-90C9-0D8C-5C75-650D71F2A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BC6B0F-D0D0-FD98-D103-30B4B18EE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26F36D-4B5C-EB39-503E-10DA91279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EAD48D-B3B1-D69D-1A5B-0C65E05C8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91CF1-2BBB-37DA-E9A0-DBA0F531F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8FD736-E4E6-2259-BBED-B92C336AE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78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761E11-4933-A808-E0A9-7C84081F3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3084B1-4D7E-19B0-55E8-E23B90C6D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AFE2E-3559-30F6-D876-2D83437425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C451A-FAA4-224E-99FD-826D42C03C2B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008C6-2177-46EE-C1B2-E1D80115B1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123B1-7B69-68E8-EDFC-2CA03DCF7A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DA7518-6F37-CF43-B35A-FA4CF3F2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283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world/hhaveliw/airplane-crashes-1908-2009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-fars.nhtsa.dot.gov/Main/index.aspx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SDp7p1y6m7N5xD5_fpOkYOrJvd68V7iy6etXy2cetb8/edit#gid=1448957446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hyperlink" Target="https://www-fars.nhtsa.dot.gov/Main/index.aspx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Dp7p1y6m7N5xD5_fpOkYOrJvd68V7iy6etXy2cetb8/edit#gid=1448957446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Dp7p1y6m7N5xD5_fpOkYOrJvd68V7iy6etXy2cetb8/edit#gid=1448957446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irlines.org/dataset/safety-record-of-u-s-air-carriers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ata.world/hhaveliw/airplane-crashes-1908-2009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SDp7p1y6m7N5xD5_fpOkYOrJvd68V7iy6etXy2cetb8/edit#gid=144895744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C2EB8E-5FCF-DD91-1964-810481C07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00BBEF-883D-44FC-6321-34AF97900C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75397"/>
          </a:xfrm>
        </p:spPr>
        <p:txBody>
          <a:bodyPr/>
          <a:lstStyle/>
          <a:p>
            <a:r>
              <a:rPr lang="en-US" dirty="0"/>
              <a:t>Air Travel Safety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109F78-EFBF-9E12-4DBF-9B15E04FD3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79440"/>
            <a:ext cx="9144000" cy="965200"/>
          </a:xfrm>
        </p:spPr>
        <p:txBody>
          <a:bodyPr/>
          <a:lstStyle/>
          <a:p>
            <a:r>
              <a:rPr lang="en-US" dirty="0"/>
              <a:t>Kimberly Adams</a:t>
            </a:r>
          </a:p>
          <a:p>
            <a:r>
              <a:rPr lang="en-US" dirty="0"/>
              <a:t>DSC 640, Fall 2023</a:t>
            </a:r>
          </a:p>
        </p:txBody>
      </p:sp>
    </p:spTree>
    <p:extLst>
      <p:ext uri="{BB962C8B-B14F-4D97-AF65-F5344CB8AC3E}">
        <p14:creationId xmlns:p14="http://schemas.microsoft.com/office/powerpoint/2010/main" val="2848733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E89A3-C2E4-DC52-39D5-5E5ECE996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Accidents By Route: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B64C6-5258-01F7-A6AE-CC11187032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45"/>
            <a:ext cx="5988485" cy="4711418"/>
          </a:xfrm>
        </p:spPr>
        <p:txBody>
          <a:bodyPr/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Most fatal incidents have occurred during training, test fights, or sight seeing excursions. </a:t>
            </a:r>
          </a:p>
          <a:p>
            <a:pPr marL="800100" lvl="1" indent="-342900">
              <a:spcBef>
                <a:spcPts val="0"/>
              </a:spcBef>
              <a:buFont typeface="Symbol" pitchFamily="2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 skill level and/or preparation prior to these flights?</a:t>
            </a:r>
          </a:p>
          <a:p>
            <a:pPr marL="800100" lvl="1" indent="-342900">
              <a:spcBef>
                <a:spcPts val="0"/>
              </a:spcBef>
              <a:buFont typeface="Symbol" pitchFamily="2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Usually involve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small number of people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Almost all other routes reviewed had less than 2 incidents each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AF92CB-A769-3338-9777-AE236F9F63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66" t="61439" r="44918" b="4672"/>
          <a:stretch/>
        </p:blipFill>
        <p:spPr>
          <a:xfrm>
            <a:off x="7089731" y="1445511"/>
            <a:ext cx="4759891" cy="4751485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D823854-CC66-1D35-E142-E4E38E8A20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4995665"/>
              </p:ext>
            </p:extLst>
          </p:nvPr>
        </p:nvGraphicFramePr>
        <p:xfrm>
          <a:off x="225470" y="6588690"/>
          <a:ext cx="6278994" cy="1696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78994">
                  <a:extLst>
                    <a:ext uri="{9D8B030D-6E8A-4147-A177-3AD203B41FA5}">
                      <a16:colId xmlns:a16="http://schemas.microsoft.com/office/drawing/2014/main" val="1500578980"/>
                    </a:ext>
                  </a:extLst>
                </a:gridCol>
              </a:tblGrid>
              <a:tr h="16965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SOURCE: 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Airplane Crashes 1908-2009 (</a:t>
                      </a:r>
                      <a:r>
                        <a:rPr lang="en-US" sz="10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https://data.world/hhaveliw/airplane-crashes-1908-2009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028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6384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7FBDF-7ED6-0CF4-C366-7C61A047C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Comparing the fatalities between airplanes and cars just here in the US: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F8891-0968-1C90-9C1B-F595CBA2D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5126" cy="4351338"/>
          </a:xfrm>
        </p:spPr>
        <p:txBody>
          <a:bodyPr>
            <a:normAutofit/>
          </a:bodyPr>
          <a:lstStyle/>
          <a:p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Fatal car crashes are much greater in number than airline fatalities</a:t>
            </a:r>
          </a:p>
          <a:p>
            <a:pPr lvl="1"/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Even assuming just a single fatality in each car crash event; often there are multiple</a:t>
            </a:r>
          </a:p>
          <a:p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Even though 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airline fatalities are decreasing, fatal car crashes have not seen much of a decrease in recent years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9D9C54-9F04-91C3-4374-938DB772F8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65" t="55109"/>
          <a:stretch/>
        </p:blipFill>
        <p:spPr>
          <a:xfrm>
            <a:off x="6413326" y="1772067"/>
            <a:ext cx="5651526" cy="4539833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AA50A01-4D2B-7727-D9BA-F8EED88F1E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320076"/>
              </p:ext>
            </p:extLst>
          </p:nvPr>
        </p:nvGraphicFramePr>
        <p:xfrm>
          <a:off x="2016690" y="6446837"/>
          <a:ext cx="10024277" cy="3508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4277">
                  <a:extLst>
                    <a:ext uri="{9D8B030D-6E8A-4147-A177-3AD203B41FA5}">
                      <a16:colId xmlns:a16="http://schemas.microsoft.com/office/drawing/2014/main" val="1500578980"/>
                    </a:ext>
                  </a:extLst>
                </a:gridCol>
              </a:tblGrid>
              <a:tr h="350838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SOURCE: 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NHTSA Summary of Motor Vehicle Traffic Crashes (</a:t>
                      </a:r>
                      <a:r>
                        <a:rPr lang="en-US" sz="10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https://www-fars.nhtsa.dot.gov/Main/index.aspx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en-US" sz="1000" dirty="0">
                          <a:effectLst/>
                        </a:rPr>
                        <a:t>  and </a:t>
                      </a:r>
                    </a:p>
                    <a:p>
                      <a:pPr algn="l" fontAlgn="b"/>
                      <a:r>
                        <a:rPr lang="en-US" sz="1000" dirty="0">
                          <a:effectLst/>
                        </a:rPr>
                        <a:t>Accidents numbers from Accidents and Fatalities Per Year (</a:t>
                      </a:r>
                      <a:r>
                        <a:rPr lang="en-US" sz="1000" dirty="0">
                          <a:effectLst/>
                          <a:hlinkClick r:id="rId4"/>
                        </a:rPr>
                        <a:t>https://docs.google.com/spreadsheets/d/1SDp7p1y6m7N5xD5_fpOkYOrJvd68V7iy6etXy2cetb8/edit#gid=1448957446</a:t>
                      </a:r>
                      <a:r>
                        <a:rPr lang="en-US" sz="1000" dirty="0">
                          <a:effectLst/>
                        </a:rPr>
                        <a:t>) 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028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1126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5ED2-6B48-E307-746E-9CF8D590F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09" y="365125"/>
            <a:ext cx="11203191" cy="1325563"/>
          </a:xfrm>
        </p:spPr>
        <p:txBody>
          <a:bodyPr/>
          <a:lstStyle/>
          <a:p>
            <a:r>
              <a:rPr lang="en-US" dirty="0"/>
              <a:t>Despite this, cars are still the most popular form of transportation, at least for shorter trips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D7B661-6251-DEB8-A539-8D4932DF754B}"/>
              </a:ext>
            </a:extLst>
          </p:cNvPr>
          <p:cNvSpPr txBox="1"/>
          <p:nvPr/>
        </p:nvSpPr>
        <p:spPr>
          <a:xfrm>
            <a:off x="150608" y="1690686"/>
            <a:ext cx="5348317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Flexibility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Familiarity of personal transportation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Use at destination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Not having to share space with strangers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Often cheaper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Reduces many travel hassles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dirty="0"/>
              <a:t>But for longer trips, a greater proportion are made by air: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More efficient use of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Costs balance 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Some locations not accessible by other means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Safer</a:t>
            </a:r>
            <a:endParaRPr lang="en-US" sz="2000" b="1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37080A5-4847-8160-8969-AFDD13C8C6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9995409"/>
              </p:ext>
            </p:extLst>
          </p:nvPr>
        </p:nvGraphicFramePr>
        <p:xfrm>
          <a:off x="4178302" y="6492875"/>
          <a:ext cx="8013698" cy="3651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13698">
                  <a:extLst>
                    <a:ext uri="{9D8B030D-6E8A-4147-A177-3AD203B41FA5}">
                      <a16:colId xmlns:a16="http://schemas.microsoft.com/office/drawing/2014/main" val="1500578980"/>
                    </a:ext>
                  </a:extLst>
                </a:gridCol>
              </a:tblGrid>
              <a:tr h="3651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SOURCE:  U.S. Department of Transportation, Research and Innovative Technology Administration, Bureau of Transportation Statistics, Federal Highway Administration, National Household Travel Survey, long distance file, 2001, (Washington, DC)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028692"/>
                  </a:ext>
                </a:extLst>
              </a:tr>
            </a:tbl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7E37B8C0-F23D-F041-A8E7-DE7AB47492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7708993"/>
              </p:ext>
            </p:extLst>
          </p:nvPr>
        </p:nvGraphicFramePr>
        <p:xfrm>
          <a:off x="5278641" y="1603003"/>
          <a:ext cx="6762750" cy="4546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6629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2302E-ECB2-4F7E-F440-BA52B1363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 our daily commute, we often run across at least one vehicle accident…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30B4616-967A-ECB6-BCA2-39ED1523B2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3760056"/>
              </p:ext>
            </p:extLst>
          </p:nvPr>
        </p:nvGraphicFramePr>
        <p:xfrm>
          <a:off x="2089151" y="6601216"/>
          <a:ext cx="8013698" cy="1964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13698">
                  <a:extLst>
                    <a:ext uri="{9D8B030D-6E8A-4147-A177-3AD203B41FA5}">
                      <a16:colId xmlns:a16="http://schemas.microsoft.com/office/drawing/2014/main" val="1500578980"/>
                    </a:ext>
                  </a:extLst>
                </a:gridCol>
              </a:tblGrid>
              <a:tr h="19645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SOURCE: 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NHTSA Summary of Motor Vehicle Traffic Crashes (</a:t>
                      </a:r>
                      <a:r>
                        <a:rPr lang="en-US" sz="10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https://www-fars.nhtsa.dot.gov/Main/index.aspx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en-US" sz="1000" dirty="0">
                          <a:effectLst/>
                        </a:rPr>
                        <a:t>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028692"/>
                  </a:ext>
                </a:extLst>
              </a:tr>
            </a:tbl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211FE8C-E759-F9D9-02AE-B0B451F1FA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1643257"/>
              </p:ext>
            </p:extLst>
          </p:nvPr>
        </p:nvGraphicFramePr>
        <p:xfrm>
          <a:off x="838200" y="1690688"/>
          <a:ext cx="9556750" cy="45723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1EB8400-032B-24FF-A0F3-DD0D44019B32}"/>
              </a:ext>
            </a:extLst>
          </p:cNvPr>
          <p:cNvSpPr txBox="1"/>
          <p:nvPr/>
        </p:nvSpPr>
        <p:spPr>
          <a:xfrm>
            <a:off x="10394950" y="3016251"/>
            <a:ext cx="16801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this is just the fatal accidents…</a:t>
            </a:r>
          </a:p>
          <a:p>
            <a:pPr marL="285750"/>
            <a:r>
              <a:rPr lang="en-US" dirty="0"/>
              <a:t>many more accidents are not included</a:t>
            </a:r>
          </a:p>
        </p:txBody>
      </p:sp>
    </p:spTree>
    <p:extLst>
      <p:ext uri="{BB962C8B-B14F-4D97-AF65-F5344CB8AC3E}">
        <p14:creationId xmlns:p14="http://schemas.microsoft.com/office/powerpoint/2010/main" val="2739078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37E9A-5031-1695-9059-99A7CA074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4237"/>
            <a:ext cx="10515600" cy="1325563"/>
          </a:xfrm>
        </p:spPr>
        <p:txBody>
          <a:bodyPr>
            <a:normAutofit fontScale="90000"/>
          </a:bodyPr>
          <a:lstStyle/>
          <a:p>
            <a:pPr marL="746125" indent="-684213"/>
            <a:r>
              <a:rPr lang="en-US" dirty="0"/>
              <a:t>and yet these car accidents rarely make more than local headlines if even that…</a:t>
            </a:r>
            <a:br>
              <a:rPr lang="en-US" dirty="0"/>
            </a:br>
            <a:br>
              <a:rPr lang="en-US" dirty="0"/>
            </a:br>
            <a:r>
              <a:rPr lang="en-US" dirty="0"/>
              <a:t>just a passing note of a slowdown or to take an alternate route in the radio traffic report.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Essentially they are so common, they aren’t newsworthy.</a:t>
            </a:r>
          </a:p>
        </p:txBody>
      </p:sp>
    </p:spTree>
    <p:extLst>
      <p:ext uri="{BB962C8B-B14F-4D97-AF65-F5344CB8AC3E}">
        <p14:creationId xmlns:p14="http://schemas.microsoft.com/office/powerpoint/2010/main" val="157124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9E133-7574-0443-DF6B-0927F030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10762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But when anything happens on an airplane, it often makes national, sometimes international news: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3029E6-71D8-8234-F3BC-25BA7439E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460" y="2024030"/>
            <a:ext cx="3414785" cy="26333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E60814-0371-0757-7932-69688BA7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79" y="4485741"/>
            <a:ext cx="2869732" cy="20071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6622EB-0799-64F1-ADB6-1F4FB5941F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6032" y="4261786"/>
            <a:ext cx="4364521" cy="24550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4A6B3C-AFAC-BD42-5A0E-12880218B9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706" y="2020202"/>
            <a:ext cx="5110256" cy="27254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2B153D7-9B8A-A4C8-E1C4-3747EA2181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93111" y="3767405"/>
            <a:ext cx="4193031" cy="272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553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D57A2-2A89-EAC6-BC25-1CB31755D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Despite the headlines, air travel is safer now than ever before: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2AB34BC-D982-F413-1121-3AD05446EA54}"/>
              </a:ext>
            </a:extLst>
          </p:cNvPr>
          <p:cNvSpPr txBox="1">
            <a:spLocks/>
          </p:cNvSpPr>
          <p:nvPr/>
        </p:nvSpPr>
        <p:spPr>
          <a:xfrm>
            <a:off x="6951945" y="2353469"/>
            <a:ext cx="5089024" cy="23563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number of accidents has steadily dropped by 83%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465178-5E1B-BDDC-38CB-53DBC0243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80" y="1690688"/>
            <a:ext cx="6012493" cy="49377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B10BC8-D54C-F248-9657-06B5CAF87A1B}"/>
              </a:ext>
            </a:extLst>
          </p:cNvPr>
          <p:cNvSpPr txBox="1"/>
          <p:nvPr/>
        </p:nvSpPr>
        <p:spPr>
          <a:xfrm>
            <a:off x="1521914" y="1779745"/>
            <a:ext cx="1509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~65 accidents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3F5958-DBA5-99C2-B68C-F838DB0AC8EF}"/>
              </a:ext>
            </a:extLst>
          </p:cNvPr>
          <p:cNvSpPr txBox="1"/>
          <p:nvPr/>
        </p:nvSpPr>
        <p:spPr>
          <a:xfrm>
            <a:off x="6549027" y="5339224"/>
            <a:ext cx="1509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~10 accidents</a:t>
            </a:r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9BFB25E-6601-FA1B-EC75-3484C7CAA3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365666"/>
              </p:ext>
            </p:extLst>
          </p:nvPr>
        </p:nvGraphicFramePr>
        <p:xfrm>
          <a:off x="5273458" y="6492875"/>
          <a:ext cx="6918542" cy="3651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18542">
                  <a:extLst>
                    <a:ext uri="{9D8B030D-6E8A-4147-A177-3AD203B41FA5}">
                      <a16:colId xmlns:a16="http://schemas.microsoft.com/office/drawing/2014/main" val="1500578980"/>
                    </a:ext>
                  </a:extLst>
                </a:gridCol>
              </a:tblGrid>
              <a:tr h="3651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SOURCE: Accidents numbers from Accidents and Fatalities Per Year (</a:t>
                      </a:r>
                      <a:r>
                        <a:rPr lang="en-US" sz="1000" u="none" strike="noStrike" dirty="0">
                          <a:effectLst/>
                          <a:hlinkClick r:id="rId3"/>
                        </a:rPr>
                        <a:t>https://docs.google.com/spreadsheets/d/1SDp7p1y6m7N5xD5_fpOkYOrJvd68V7iy6etXy2cetb8/edit#gid=1448957446</a:t>
                      </a:r>
                      <a:r>
                        <a:rPr lang="en-US" sz="1000" u="none" strike="noStrike" dirty="0">
                          <a:effectLst/>
                        </a:rPr>
                        <a:t>)</a:t>
                      </a:r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endParaRPr lang="en-US" sz="1000" u="none" strike="noStrike" dirty="0">
                        <a:effectLst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028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8824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60C5A-AD12-3D7B-B82F-296F67155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This is even with the number of flights almost 400% higher what they were in the 1970s</a:t>
            </a:r>
            <a:endParaRPr lang="en-US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B7F9A897-8395-597F-4DF0-952B8C701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9702" y="1659933"/>
            <a:ext cx="6689169" cy="500261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0367862-1DD2-88B0-826F-A33150BC2929}"/>
              </a:ext>
            </a:extLst>
          </p:cNvPr>
          <p:cNvSpPr txBox="1"/>
          <p:nvPr/>
        </p:nvSpPr>
        <p:spPr>
          <a:xfrm>
            <a:off x="1954060" y="4229996"/>
            <a:ext cx="13726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~10 million departures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BEE836-78B6-28EB-191D-4666B84C76AD}"/>
              </a:ext>
            </a:extLst>
          </p:cNvPr>
          <p:cNvSpPr txBox="1"/>
          <p:nvPr/>
        </p:nvSpPr>
        <p:spPr>
          <a:xfrm>
            <a:off x="6194186" y="1636367"/>
            <a:ext cx="13726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~40 million departures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2607CD-C353-6014-1CFB-B69EC8CAF111}"/>
              </a:ext>
            </a:extLst>
          </p:cNvPr>
          <p:cNvSpPr txBox="1"/>
          <p:nvPr/>
        </p:nvSpPr>
        <p:spPr>
          <a:xfrm>
            <a:off x="8242126" y="2703575"/>
            <a:ext cx="21596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Note the drop due to COVID, but also the quick bounce back after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4F692CF0-4EC4-E5BD-19C8-59AD1F24C1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008596"/>
              </p:ext>
            </p:extLst>
          </p:nvPr>
        </p:nvGraphicFramePr>
        <p:xfrm>
          <a:off x="5273458" y="6492875"/>
          <a:ext cx="6918542" cy="3651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18542">
                  <a:extLst>
                    <a:ext uri="{9D8B030D-6E8A-4147-A177-3AD203B41FA5}">
                      <a16:colId xmlns:a16="http://schemas.microsoft.com/office/drawing/2014/main" val="1500578980"/>
                    </a:ext>
                  </a:extLst>
                </a:gridCol>
              </a:tblGrid>
              <a:tr h="3651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SOURCE: Accidents numbers from Accidents and Fatalities Per Year (</a:t>
                      </a:r>
                      <a:r>
                        <a:rPr lang="en-US" sz="1000" u="none" strike="noStrike" dirty="0">
                          <a:effectLst/>
                          <a:hlinkClick r:id="rId3"/>
                        </a:rPr>
                        <a:t>https://docs.google.com/spreadsheets/d/1SDp7p1y6m7N5xD5_fpOkYOrJvd68V7iy6etXy2cetb8/edit#gid=1448957446</a:t>
                      </a:r>
                      <a:r>
                        <a:rPr lang="en-US" sz="1000" u="none" strike="noStrike" dirty="0">
                          <a:effectLst/>
                        </a:rPr>
                        <a:t>)</a:t>
                      </a:r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endParaRPr lang="en-US" sz="1000" u="none" strike="noStrike" dirty="0">
                        <a:effectLst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028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6814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E6DDB-E302-6BEF-BFEA-4B945EEE7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Looking closer at the airline accidents: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4AC36D-1B03-31C5-C961-0EF828451F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1" r="44684" b="44127"/>
          <a:stretch/>
        </p:blipFill>
        <p:spPr>
          <a:xfrm>
            <a:off x="425885" y="1826930"/>
            <a:ext cx="6095899" cy="46659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88FC39-92D9-CD99-F5E6-8B1F14952A31}"/>
              </a:ext>
            </a:extLst>
          </p:cNvPr>
          <p:cNvSpPr txBox="1"/>
          <p:nvPr/>
        </p:nvSpPr>
        <p:spPr>
          <a:xfrm>
            <a:off x="7137749" y="1826930"/>
            <a:ext cx="462836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 than 20% of airline accidents result in fatalities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number is decreasing over time</a:t>
            </a:r>
            <a:endParaRPr lang="en-US" sz="28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6BA7E67-0654-1206-D86E-F4848BB46E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236632"/>
              </p:ext>
            </p:extLst>
          </p:nvPr>
        </p:nvGraphicFramePr>
        <p:xfrm>
          <a:off x="8646592" y="6492875"/>
          <a:ext cx="3545408" cy="3651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45408">
                  <a:extLst>
                    <a:ext uri="{9D8B030D-6E8A-4147-A177-3AD203B41FA5}">
                      <a16:colId xmlns:a16="http://schemas.microsoft.com/office/drawing/2014/main" val="1500578980"/>
                    </a:ext>
                  </a:extLst>
                </a:gridCol>
              </a:tblGrid>
              <a:tr h="3651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SOURCE: 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Safety Record of U.S. Air Carriers (</a:t>
                      </a:r>
                      <a:r>
                        <a:rPr lang="en-US" sz="10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https://www.airlines.org/dataset/safety-record-of-u-s-air-carriers/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en-US" sz="1000" dirty="0">
                          <a:effectLst/>
                        </a:rPr>
                        <a:t>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028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496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D263A-6FA6-2AB2-9E38-3A25A37BB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694823" cy="1325563"/>
          </a:xfrm>
        </p:spPr>
        <p:txBody>
          <a:bodyPr/>
          <a:lstStyle/>
          <a:p>
            <a:r>
              <a:rPr lang="en-US" dirty="0"/>
              <a:t>Accidents by Operator: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34A94-A918-6B3F-4098-F5DFC1237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94823" cy="4351338"/>
          </a:xfrm>
        </p:spPr>
        <p:txBody>
          <a:bodyPr>
            <a:normAutofit lnSpcReduction="10000"/>
          </a:bodyPr>
          <a:lstStyle/>
          <a:p>
            <a:pPr marL="0" marR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i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NOTE: Military-related operators removed to focus on commercial flights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Typically larger and older airline operators have larger counts </a:t>
            </a:r>
          </a:p>
          <a:p>
            <a:pPr marL="800100" lvl="1" indent="-342900">
              <a:spcBef>
                <a:spcPts val="0"/>
              </a:spcBef>
              <a:buFont typeface="Symbol" pitchFamily="2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Higher passenger volume each year = greater opportunity for incidents</a:t>
            </a:r>
            <a:endParaRPr lang="en-US" dirty="0"/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Russian airline Aeroflot has much higher fatalities compared to the others</a:t>
            </a:r>
          </a:p>
          <a:p>
            <a:pPr marL="800100" lvl="1" indent="-342900">
              <a:spcBef>
                <a:spcPts val="0"/>
              </a:spcBef>
              <a:buFont typeface="Symbol" pitchFamily="2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 of the oldest airlines still operating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F263D4-C3C2-1D2E-BA55-E626B806B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023" y="0"/>
            <a:ext cx="6658977" cy="6858000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F10B056-77F5-6D49-6700-6E32F29D3F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8732657"/>
              </p:ext>
            </p:extLst>
          </p:nvPr>
        </p:nvGraphicFramePr>
        <p:xfrm>
          <a:off x="225470" y="6588690"/>
          <a:ext cx="6278994" cy="1696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78994">
                  <a:extLst>
                    <a:ext uri="{9D8B030D-6E8A-4147-A177-3AD203B41FA5}">
                      <a16:colId xmlns:a16="http://schemas.microsoft.com/office/drawing/2014/main" val="1500578980"/>
                    </a:ext>
                  </a:extLst>
                </a:gridCol>
              </a:tblGrid>
              <a:tr h="16965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SOURCE: 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Airplane Crashes 1908-2009 (</a:t>
                      </a:r>
                      <a:r>
                        <a:rPr lang="en-US" sz="10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https://data.world/hhaveliw/airplane-crashes-1908-2009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028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0994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C9BF3-A72F-55BE-59C2-B500C125F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7270"/>
          </a:xfrm>
        </p:spPr>
        <p:txBody>
          <a:bodyPr/>
          <a:lstStyle/>
          <a:p>
            <a:r>
              <a:rPr lang="en-US" dirty="0"/>
              <a:t>Aeroflot: Mini Case Study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B2918638-158F-5473-8276-2616CA0D0F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5470" y="1017882"/>
            <a:ext cx="8428535" cy="523428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19F260-A2B3-C8DE-3953-7314BD546A4B}"/>
              </a:ext>
            </a:extLst>
          </p:cNvPr>
          <p:cNvSpPr txBox="1"/>
          <p:nvPr/>
        </p:nvSpPr>
        <p:spPr>
          <a:xfrm>
            <a:off x="8654006" y="250521"/>
            <a:ext cx="3446136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Aeroflot may have had some rough years from 1960-1990, but has reduced events and fatalities in recent years.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Perhaps there was some relaxation of standards during this time period?</a:t>
            </a:r>
          </a:p>
          <a:p>
            <a:endParaRPr lang="en-US" sz="2400" dirty="0"/>
          </a:p>
          <a:p>
            <a:r>
              <a:rPr lang="en-US" sz="2400" dirty="0"/>
              <a:t>As planes get larger, each event might impact more passengers…</a:t>
            </a:r>
          </a:p>
          <a:p>
            <a:pPr marL="285750"/>
            <a:r>
              <a:rPr lang="en-US" sz="2400" dirty="0"/>
              <a:t>but as planes get new safety features, less passengers are likely to get hurt or as badly hurt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3601A35C-8121-F220-E20B-845358580D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605999"/>
              </p:ext>
            </p:extLst>
          </p:nvPr>
        </p:nvGraphicFramePr>
        <p:xfrm>
          <a:off x="225470" y="6424101"/>
          <a:ext cx="6278994" cy="3342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78994">
                  <a:extLst>
                    <a:ext uri="{9D8B030D-6E8A-4147-A177-3AD203B41FA5}">
                      <a16:colId xmlns:a16="http://schemas.microsoft.com/office/drawing/2014/main" val="1500578980"/>
                    </a:ext>
                  </a:extLst>
                </a:gridCol>
              </a:tblGrid>
              <a:tr h="33424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SOURCE: 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Accidents numbers from Accidents and Fatalities Per Year (</a:t>
                      </a:r>
                      <a:r>
                        <a:rPr lang="en-US" sz="10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https://docs.google.com/spreadsheets/d/1SDp7p1y6m7N5xD5_fpOkYOrJvd68V7iy6etXy2cetb8/edit#gid=1448957446</a:t>
                      </a:r>
                      <a:r>
                        <a:rPr 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en-US" sz="1000" dirty="0">
                          <a:effectLst/>
                        </a:rPr>
                        <a:t> 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028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9413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7795</TotalTime>
  <Words>791</Words>
  <Application>Microsoft Macintosh PowerPoint</Application>
  <PresentationFormat>Widescreen</PresentationFormat>
  <Paragraphs>70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Symbol</vt:lpstr>
      <vt:lpstr>Office Theme</vt:lpstr>
      <vt:lpstr>Air Travel Safety</vt:lpstr>
      <vt:lpstr>In our daily commute, we often run across at least one vehicle accident…</vt:lpstr>
      <vt:lpstr>and yet these car accidents rarely make more than local headlines if even that…  just a passing note of a slowdown or to take an alternate route in the radio traffic report.  Essentially they are so common, they aren’t newsworthy.</vt:lpstr>
      <vt:lpstr>But when anything happens on an airplane, it often makes national, sometimes international news:</vt:lpstr>
      <vt:lpstr>Despite the headlines, air travel is safer now than ever before:</vt:lpstr>
      <vt:lpstr>This is even with the number of flights almost 400% higher what they were in the 1970s</vt:lpstr>
      <vt:lpstr>Looking closer at the airline accidents:</vt:lpstr>
      <vt:lpstr>Accidents by Operator:</vt:lpstr>
      <vt:lpstr>Aeroflot: Mini Case Study</vt:lpstr>
      <vt:lpstr>Accidents By Route:</vt:lpstr>
      <vt:lpstr>Comparing the fatalities between airplanes and cars just here in the US:</vt:lpstr>
      <vt:lpstr>Despite this, cars are still the most popular form of transportation, at least for shorter trips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Adams, Kimberly J.</dc:creator>
  <cp:lastModifiedBy>Adams, Kimberly J.</cp:lastModifiedBy>
  <cp:revision>18</cp:revision>
  <dcterms:created xsi:type="dcterms:W3CDTF">2023-10-03T16:51:31Z</dcterms:created>
  <dcterms:modified xsi:type="dcterms:W3CDTF">2023-10-09T02:47:04Z</dcterms:modified>
</cp:coreProperties>
</file>

<file path=docProps/thumbnail.jpeg>
</file>